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7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68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J:\Hydro%20Project\Water%20Quality%20Data%20with%20graph.xlsx" TargetMode="External"/><Relationship Id="rId1" Type="http://schemas.openxmlformats.org/officeDocument/2006/relationships/image" Target="../media/image18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Hydro%20Project\Water%20Quality%20Data%20with%20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ittcab\Local%20Settings\Temp\Temporary%20Directory%206%20for%20Attachments_2011_11_18.zip\Water%20Quality%20Data%20with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Dissolved</a:t>
            </a:r>
            <a:r>
              <a:rPr lang="en-US" baseline="0"/>
              <a:t> Oxygen</a:t>
            </a:r>
            <a:endParaRPr lang="en-US"/>
          </a:p>
        </c:rich>
      </c:tx>
      <c:layout>
        <c:manualLayout>
          <c:xMode val="edge"/>
          <c:yMode val="edge"/>
          <c:x val="0.31947056004862212"/>
          <c:y val="1.036269148200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4829396325475"/>
          <c:y val="0.11382264716910404"/>
          <c:w val="0.7064244816887576"/>
          <c:h val="0.73999087661470719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Data'!$F$4:$F$9</c:f>
              <c:numCache>
                <c:formatCode>0.00</c:formatCode>
                <c:ptCount val="6"/>
                <c:pt idx="0">
                  <c:v>7.3199999999999985</c:v>
                </c:pt>
                <c:pt idx="1">
                  <c:v>8.5400000000000009</c:v>
                </c:pt>
                <c:pt idx="2">
                  <c:v>8.84</c:v>
                </c:pt>
                <c:pt idx="3">
                  <c:v>10.200000000000001</c:v>
                </c:pt>
                <c:pt idx="4">
                  <c:v>12.44</c:v>
                </c:pt>
                <c:pt idx="5">
                  <c:v>10.69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Data'!$G$4:$G$9</c:f>
              <c:numCache>
                <c:formatCode>0.00</c:formatCode>
                <c:ptCount val="6"/>
                <c:pt idx="0">
                  <c:v>11.2</c:v>
                </c:pt>
                <c:pt idx="1">
                  <c:v>13.870000000000006</c:v>
                </c:pt>
                <c:pt idx="2">
                  <c:v>10.4</c:v>
                </c:pt>
                <c:pt idx="3">
                  <c:v>13.350000000000012</c:v>
                </c:pt>
                <c:pt idx="4">
                  <c:v>12.67</c:v>
                </c:pt>
                <c:pt idx="5">
                  <c:v>11.850000000000012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Data'!$H$4:$H$9</c:f>
              <c:numCache>
                <c:formatCode>0.00</c:formatCode>
                <c:ptCount val="6"/>
                <c:pt idx="0">
                  <c:v>7.9700000000000024</c:v>
                </c:pt>
                <c:pt idx="1">
                  <c:v>9.0400000000000009</c:v>
                </c:pt>
                <c:pt idx="2">
                  <c:v>8.9600000000000026</c:v>
                </c:pt>
                <c:pt idx="3">
                  <c:v>12.719999999999999</c:v>
                </c:pt>
                <c:pt idx="4">
                  <c:v>12.639999999999999</c:v>
                </c:pt>
                <c:pt idx="5">
                  <c:v>12.47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97600"/>
        <c:axId val="82299520"/>
      </c:lineChart>
      <c:catAx>
        <c:axId val="82297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82299520"/>
        <c:crosses val="autoZero"/>
        <c:auto val="1"/>
        <c:lblAlgn val="ctr"/>
        <c:lblOffset val="100"/>
        <c:noMultiLvlLbl val="0"/>
      </c:catAx>
      <c:valAx>
        <c:axId val="8229952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DO in mg/L</a:t>
                </a:r>
              </a:p>
            </c:rich>
          </c:tx>
          <c:layout>
            <c:manualLayout>
              <c:xMode val="edge"/>
              <c:yMode val="edge"/>
              <c:x val="1.2620287738585582E-2"/>
              <c:y val="0.37889835070013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82297600"/>
        <c:crossesAt val="1"/>
        <c:crossBetween val="between"/>
        <c:majorUnit val="2"/>
        <c:minorUnit val="1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109637611088184"/>
          <c:y val="0.43442271328987225"/>
          <c:w val="0.15597964728093217"/>
          <c:h val="0.24304991109982246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Chloride</a:t>
            </a:r>
          </a:p>
        </c:rich>
      </c:tx>
      <c:layout>
        <c:manualLayout>
          <c:xMode val="edge"/>
          <c:yMode val="edge"/>
          <c:x val="0.398578302712161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817585963537"/>
          <c:y val="0.10513767709102106"/>
          <c:w val="0.7064244816887576"/>
          <c:h val="0.73999087661470853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Data'!$U$4:$U$9</c:f>
              <c:numCache>
                <c:formatCode>0.00</c:formatCode>
                <c:ptCount val="6"/>
                <c:pt idx="0">
                  <c:v>187.02949999999998</c:v>
                </c:pt>
                <c:pt idx="1">
                  <c:v>13.2851</c:v>
                </c:pt>
                <c:pt idx="2">
                  <c:v>12.862300000000014</c:v>
                </c:pt>
                <c:pt idx="3">
                  <c:v>125.07980000000001</c:v>
                </c:pt>
                <c:pt idx="4">
                  <c:v>80.351600000000005</c:v>
                </c:pt>
                <c:pt idx="5">
                  <c:v>71.367599999999996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Data'!$V$4:$V$9</c:f>
              <c:numCache>
                <c:formatCode>0.00</c:formatCode>
                <c:ptCount val="6"/>
                <c:pt idx="0">
                  <c:v>27.9848</c:v>
                </c:pt>
                <c:pt idx="1">
                  <c:v>27.032800000000005</c:v>
                </c:pt>
                <c:pt idx="2">
                  <c:v>25.8443</c:v>
                </c:pt>
                <c:pt idx="3">
                  <c:v>24.877099999999999</c:v>
                </c:pt>
                <c:pt idx="4">
                  <c:v>23.5395</c:v>
                </c:pt>
                <c:pt idx="5">
                  <c:v>24.964599999999969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Data'!$W$4:$W$9</c:f>
              <c:numCache>
                <c:formatCode>0.00</c:formatCode>
                <c:ptCount val="6"/>
                <c:pt idx="0">
                  <c:v>186.62630000000001</c:v>
                </c:pt>
                <c:pt idx="1">
                  <c:v>12.875900000000012</c:v>
                </c:pt>
                <c:pt idx="2">
                  <c:v>38.767300000000013</c:v>
                </c:pt>
                <c:pt idx="3">
                  <c:v>24.463599999999957</c:v>
                </c:pt>
                <c:pt idx="4">
                  <c:v>23.3965</c:v>
                </c:pt>
                <c:pt idx="5">
                  <c:v>25.023700000000002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69312"/>
        <c:axId val="42140416"/>
      </c:lineChart>
      <c:catAx>
        <c:axId val="4226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42140416"/>
        <c:crosses val="autoZero"/>
        <c:auto val="1"/>
        <c:lblAlgn val="ctr"/>
        <c:lblOffset val="100"/>
        <c:noMultiLvlLbl val="0"/>
      </c:catAx>
      <c:valAx>
        <c:axId val="42140416"/>
        <c:scaling>
          <c:orientation val="minMax"/>
          <c:max val="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Chloride in mg/L</a:t>
                </a:r>
              </a:p>
            </c:rich>
          </c:tx>
          <c:layout>
            <c:manualLayout>
              <c:xMode val="edge"/>
              <c:yMode val="edge"/>
              <c:x val="0"/>
              <c:y val="0.378898382383053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2269312"/>
        <c:crossesAt val="1"/>
        <c:crossBetween val="between"/>
        <c:majorUnit val="20"/>
        <c:minorUnit val="1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236099476927051"/>
          <c:y val="0.46561214422665281"/>
          <c:w val="0.15763900523072921"/>
          <c:h val="0.16030951583179764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Dissolved Solids</a:t>
            </a:r>
          </a:p>
        </c:rich>
      </c:tx>
      <c:layout>
        <c:manualLayout>
          <c:xMode val="edge"/>
          <c:yMode val="edge"/>
          <c:x val="0.23365260342623922"/>
          <c:y val="1.03626914820035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86883019830875"/>
          <c:y val="0.10513767709102106"/>
          <c:w val="0.70063748541849025"/>
          <c:h val="0.73999087661470653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Data'!$C$4:$C$9</c:f>
              <c:numCache>
                <c:formatCode>0</c:formatCode>
                <c:ptCount val="6"/>
                <c:pt idx="0">
                  <c:v>782</c:v>
                </c:pt>
                <c:pt idx="1">
                  <c:v>352</c:v>
                </c:pt>
                <c:pt idx="2">
                  <c:v>372</c:v>
                </c:pt>
                <c:pt idx="3">
                  <c:v>615</c:v>
                </c:pt>
                <c:pt idx="4">
                  <c:v>495</c:v>
                </c:pt>
                <c:pt idx="5">
                  <c:v>418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Data'!$D$4:$D$9</c:f>
              <c:numCache>
                <c:formatCode>0</c:formatCode>
                <c:ptCount val="6"/>
                <c:pt idx="0">
                  <c:v>370</c:v>
                </c:pt>
                <c:pt idx="1">
                  <c:v>345</c:v>
                </c:pt>
                <c:pt idx="2">
                  <c:v>339</c:v>
                </c:pt>
                <c:pt idx="3">
                  <c:v>375</c:v>
                </c:pt>
                <c:pt idx="4">
                  <c:v>358</c:v>
                </c:pt>
                <c:pt idx="5">
                  <c:v>356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Data'!$E$4:$E$9</c:f>
              <c:numCache>
                <c:formatCode>0</c:formatCode>
                <c:ptCount val="6"/>
                <c:pt idx="0">
                  <c:v>748</c:v>
                </c:pt>
                <c:pt idx="1">
                  <c:v>345</c:v>
                </c:pt>
                <c:pt idx="2">
                  <c:v>370</c:v>
                </c:pt>
                <c:pt idx="3">
                  <c:v>376</c:v>
                </c:pt>
                <c:pt idx="4">
                  <c:v>360</c:v>
                </c:pt>
                <c:pt idx="5">
                  <c:v>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87392"/>
        <c:axId val="42201856"/>
      </c:lineChart>
      <c:catAx>
        <c:axId val="4218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42201856"/>
        <c:crosses val="autoZero"/>
        <c:auto val="1"/>
        <c:lblAlgn val="ctr"/>
        <c:lblOffset val="100"/>
        <c:noMultiLvlLbl val="0"/>
      </c:catAx>
      <c:valAx>
        <c:axId val="42201856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TDS in mg/L</a:t>
                </a:r>
              </a:p>
            </c:rich>
          </c:tx>
          <c:layout>
            <c:manualLayout>
              <c:xMode val="edge"/>
              <c:yMode val="edge"/>
              <c:x val="1.2620287738585563E-2"/>
              <c:y val="0.3788983507001344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2187392"/>
        <c:crossesAt val="1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275162219306055"/>
          <c:y val="0.43442271328987225"/>
          <c:w val="0.15435485928842241"/>
          <c:h val="0.24304991109982246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Nitrate</a:t>
            </a:r>
          </a:p>
        </c:rich>
      </c:tx>
      <c:layout>
        <c:manualLayout>
          <c:xMode val="edge"/>
          <c:yMode val="edge"/>
          <c:x val="0.39266822893241865"/>
          <c:y val="1.03626914820035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817585963537"/>
          <c:y val="0.10513767709102106"/>
          <c:w val="0.7064244816887576"/>
          <c:h val="0.73999087661471052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Data'!$X$4:$X$9</c:f>
              <c:numCache>
                <c:formatCode>0.00</c:formatCode>
                <c:ptCount val="6"/>
                <c:pt idx="0">
                  <c:v>11.5998</c:v>
                </c:pt>
                <c:pt idx="1">
                  <c:v>1.9305000000000001</c:v>
                </c:pt>
                <c:pt idx="2">
                  <c:v>1.216</c:v>
                </c:pt>
                <c:pt idx="3">
                  <c:v>9.6615000000000002</c:v>
                </c:pt>
                <c:pt idx="4">
                  <c:v>6.6975999999999898</c:v>
                </c:pt>
                <c:pt idx="5">
                  <c:v>4.3036000000000003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Data'!$Y$4:$Y$9</c:f>
              <c:numCache>
                <c:formatCode>0.00</c:formatCode>
                <c:ptCount val="6"/>
                <c:pt idx="0">
                  <c:v>16.7332</c:v>
                </c:pt>
                <c:pt idx="1">
                  <c:v>15.511299999999999</c:v>
                </c:pt>
                <c:pt idx="2">
                  <c:v>10.5229</c:v>
                </c:pt>
                <c:pt idx="3">
                  <c:v>22.888999999999989</c:v>
                </c:pt>
                <c:pt idx="4">
                  <c:v>18.204699999999956</c:v>
                </c:pt>
                <c:pt idx="5">
                  <c:v>18.5747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Data'!$Z$4:$Z$9</c:f>
              <c:numCache>
                <c:formatCode>0.00</c:formatCode>
                <c:ptCount val="6"/>
                <c:pt idx="0">
                  <c:v>28.592399999999955</c:v>
                </c:pt>
                <c:pt idx="1">
                  <c:v>1.2323999999999975</c:v>
                </c:pt>
                <c:pt idx="2">
                  <c:v>1.5813999999999973</c:v>
                </c:pt>
                <c:pt idx="3">
                  <c:v>22.988399999999917</c:v>
                </c:pt>
                <c:pt idx="4">
                  <c:v>18.4741</c:v>
                </c:pt>
                <c:pt idx="5">
                  <c:v>19.049699999999955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17472"/>
        <c:axId val="42631936"/>
      </c:lineChart>
      <c:catAx>
        <c:axId val="4261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42631936"/>
        <c:crosses val="autoZero"/>
        <c:auto val="1"/>
        <c:lblAlgn val="ctr"/>
        <c:lblOffset val="100"/>
        <c:noMultiLvlLbl val="0"/>
      </c:catAx>
      <c:valAx>
        <c:axId val="42631936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Nitrate in mg/L</a:t>
                </a:r>
              </a:p>
            </c:rich>
          </c:tx>
          <c:layout>
            <c:manualLayout>
              <c:xMode val="edge"/>
              <c:yMode val="edge"/>
              <c:x val="1.2620287738585563E-2"/>
              <c:y val="0.37889835070013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2617472"/>
        <c:crossesAt val="1"/>
        <c:crossBetween val="between"/>
        <c:majorUnit val="5"/>
        <c:minorUnit val="1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236099476927051"/>
          <c:y val="0.46265706148433572"/>
          <c:w val="0.15763900523072921"/>
          <c:h val="0.16030951583179764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Water Quality Index</a:t>
            </a:r>
          </a:p>
        </c:rich>
      </c:tx>
      <c:layout>
        <c:manualLayout>
          <c:xMode val="edge"/>
          <c:yMode val="edge"/>
          <c:x val="0.32403676027238626"/>
          <c:y val="1.103455818022747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087855809376402E-2"/>
          <c:y val="8.3057013706620109E-2"/>
          <c:w val="0.82190268602244587"/>
          <c:h val="0.81438867016622918"/>
        </c:manualLayout>
      </c:layout>
      <c:scatterChart>
        <c:scatterStyle val="lineMarker"/>
        <c:varyColors val="0"/>
        <c:ser>
          <c:idx val="0"/>
          <c:order val="0"/>
          <c:tx>
            <c:v>Site-1</c:v>
          </c:tx>
          <c:spPr>
            <a:ln w="28575">
              <a:noFill/>
            </a:ln>
          </c:spPr>
          <c:marker>
            <c:symbol val="diamond"/>
            <c:size val="12"/>
          </c:marker>
          <c:xVal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xVal>
          <c:yVal>
            <c:numRef>
              <c:f>'Chart Data'!$AH$4:$AH$9</c:f>
              <c:numCache>
                <c:formatCode>0</c:formatCode>
                <c:ptCount val="6"/>
                <c:pt idx="1">
                  <c:v>81</c:v>
                </c:pt>
                <c:pt idx="2">
                  <c:v>82</c:v>
                </c:pt>
                <c:pt idx="3">
                  <c:v>68</c:v>
                </c:pt>
                <c:pt idx="4">
                  <c:v>70</c:v>
                </c:pt>
                <c:pt idx="5">
                  <c:v>70</c:v>
                </c:pt>
              </c:numCache>
            </c:numRef>
          </c:yVal>
          <c:smooth val="0"/>
        </c:ser>
        <c:ser>
          <c:idx val="1"/>
          <c:order val="1"/>
          <c:tx>
            <c:v>Site-2</c:v>
          </c:tx>
          <c:spPr>
            <a:ln w="28575">
              <a:noFill/>
            </a:ln>
          </c:spPr>
          <c:marker>
            <c:symbol val="square"/>
            <c:size val="12"/>
          </c:marker>
          <c:dLbls>
            <c:dLbl>
              <c:idx val="0"/>
              <c:layout>
                <c:manualLayout>
                  <c:x val="-2.5424979201925492E-3"/>
                  <c:y val="0.36643627879848373"/>
                </c:manualLayout>
              </c:layout>
              <c:tx>
                <c:strRef>
                  <c:f>'Chart Data'!$AG$4</c:f>
                  <c:strCache>
                    <c:ptCount val="1"/>
                    <c:pt idx="0">
                      <c:v>Week-1</c:v>
                    </c:pt>
                  </c:strCache>
                </c:strRef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2.5424979201925492E-3"/>
                  <c:y val="0.23503153251676884"/>
                </c:manualLayout>
              </c:layout>
              <c:tx>
                <c:strRef>
                  <c:f>'Chart Data'!$AG$5</c:f>
                  <c:strCache>
                    <c:ptCount val="1"/>
                    <c:pt idx="0">
                      <c:v>Week-2</c:v>
                    </c:pt>
                  </c:strCache>
                </c:strRef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5.727672593969712E-4"/>
                  <c:y val="0.36643627879848373"/>
                </c:manualLayout>
              </c:layout>
              <c:tx>
                <c:strRef>
                  <c:f>'Chart Data'!$AG$6</c:f>
                  <c:strCache>
                    <c:ptCount val="1"/>
                    <c:pt idx="0">
                      <c:v>Week-3</c:v>
                    </c:pt>
                  </c:strCache>
                </c:strRef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3.1152651795895185E-3"/>
                  <c:y val="0.31804115631379409"/>
                </c:manualLayout>
              </c:layout>
              <c:tx>
                <c:strRef>
                  <c:f>'Chart Data'!$AG$7</c:f>
                  <c:strCache>
                    <c:ptCount val="1"/>
                    <c:pt idx="0">
                      <c:v>Week-4</c:v>
                    </c:pt>
                  </c:strCache>
                </c:strRef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7.334364477931234E-4"/>
                  <c:y val="0.33417286380869127"/>
                </c:manualLayout>
              </c:layout>
              <c:tx>
                <c:strRef>
                  <c:f>'Chart Data'!$AG$8</c:f>
                  <c:strCache>
                    <c:ptCount val="1"/>
                    <c:pt idx="0">
                      <c:v>Week-5</c:v>
                    </c:pt>
                  </c:strCache>
                </c:strRef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8.2419614200163519E-4"/>
                  <c:y val="0.31804115631379409"/>
                </c:manualLayout>
              </c:layout>
              <c:tx>
                <c:strRef>
                  <c:f>'Chart Data'!$AG$9</c:f>
                  <c:strCache>
                    <c:ptCount val="1"/>
                    <c:pt idx="0">
                      <c:v>Week-6</c:v>
                    </c:pt>
                  </c:strCache>
                </c:strRef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0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xVal>
          <c:yVal>
            <c:numRef>
              <c:f>'Chart Data'!$AI$4:$AI$9</c:f>
              <c:numCache>
                <c:formatCode>0</c:formatCode>
                <c:ptCount val="6"/>
                <c:pt idx="0">
                  <c:v>73</c:v>
                </c:pt>
                <c:pt idx="1">
                  <c:v>65</c:v>
                </c:pt>
                <c:pt idx="2">
                  <c:v>73</c:v>
                </c:pt>
                <c:pt idx="3">
                  <c:v>70</c:v>
                </c:pt>
                <c:pt idx="4">
                  <c:v>71</c:v>
                </c:pt>
                <c:pt idx="5">
                  <c:v>70</c:v>
                </c:pt>
              </c:numCache>
            </c:numRef>
          </c:yVal>
          <c:smooth val="0"/>
        </c:ser>
        <c:ser>
          <c:idx val="2"/>
          <c:order val="2"/>
          <c:tx>
            <c:v>Site-3</c:v>
          </c:tx>
          <c:spPr>
            <a:ln w="28575">
              <a:noFill/>
            </a:ln>
          </c:spPr>
          <c:marker>
            <c:symbol val="triangle"/>
            <c:size val="12"/>
          </c:marker>
          <c:xVal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xVal>
          <c:yVal>
            <c:numRef>
              <c:f>'Chart Data'!$AJ$4:$AJ$9</c:f>
              <c:numCache>
                <c:formatCode>0</c:formatCode>
                <c:ptCount val="6"/>
                <c:pt idx="0">
                  <c:v>69</c:v>
                </c:pt>
                <c:pt idx="1">
                  <c:v>80</c:v>
                </c:pt>
                <c:pt idx="2">
                  <c:v>78</c:v>
                </c:pt>
                <c:pt idx="3">
                  <c:v>71</c:v>
                </c:pt>
                <c:pt idx="4">
                  <c:v>71</c:v>
                </c:pt>
                <c:pt idx="5">
                  <c:v>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9760"/>
        <c:axId val="42711680"/>
      </c:scatterChart>
      <c:valAx>
        <c:axId val="42709760"/>
        <c:scaling>
          <c:orientation val="minMax"/>
          <c:max val="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Septembe-November</a:t>
                </a:r>
              </a:p>
            </c:rich>
          </c:tx>
          <c:layout>
            <c:manualLayout>
              <c:xMode val="edge"/>
              <c:yMode val="edge"/>
              <c:x val="0.41699161294571746"/>
              <c:y val="0.94423392388451444"/>
            </c:manualLayout>
          </c:layout>
          <c:overlay val="0"/>
        </c:title>
        <c:majorTickMark val="out"/>
        <c:minorTickMark val="none"/>
        <c:tickLblPos val="none"/>
        <c:spPr>
          <a:noFill/>
          <a:ln w="12700">
            <a:solidFill>
              <a:sysClr val="windowText" lastClr="000000"/>
            </a:solidFill>
          </a:ln>
        </c:spPr>
        <c:crossAx val="42711680"/>
        <c:crossesAt val="0"/>
        <c:crossBetween val="midCat"/>
        <c:majorUnit val="1"/>
        <c:minorUnit val="0.5"/>
      </c:valAx>
      <c:valAx>
        <c:axId val="42711680"/>
        <c:scaling>
          <c:orientation val="minMax"/>
          <c:max val="100"/>
          <c:min val="50"/>
        </c:scaling>
        <c:delete val="0"/>
        <c:axPos val="l"/>
        <c:majorGridlines>
          <c:spPr>
            <a:ln w="12700"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2709760"/>
        <c:crosses val="autoZero"/>
        <c:crossBetween val="midCat"/>
        <c:majorUnit val="20"/>
        <c:minorUnit val="5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9627966493841793"/>
          <c:y val="0.34919619422572185"/>
          <c:w val="0.10372028894896164"/>
          <c:h val="0.1873876525131159"/>
        </c:manualLayout>
      </c:layout>
      <c:overlay val="0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25400" cap="rnd"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Biochemical Oxygen Demand</a:t>
            </a:r>
          </a:p>
        </c:rich>
      </c:tx>
      <c:layout>
        <c:manualLayout>
          <c:xMode val="edge"/>
          <c:yMode val="edge"/>
          <c:x val="0.17362774314669019"/>
          <c:y val="1.40194169277227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817585963537"/>
          <c:y val="0.10513767709102106"/>
          <c:w val="0.7064244816887576"/>
          <c:h val="0.73999087661470786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Data'!$I$4:$I$9</c:f>
              <c:numCache>
                <c:formatCode>0.00</c:formatCode>
                <c:ptCount val="6"/>
                <c:pt idx="0">
                  <c:v>2.67</c:v>
                </c:pt>
                <c:pt idx="1">
                  <c:v>1.1799999999999973</c:v>
                </c:pt>
                <c:pt idx="2">
                  <c:v>1.0899999999999979</c:v>
                </c:pt>
                <c:pt idx="3">
                  <c:v>5.5099999999999989</c:v>
                </c:pt>
                <c:pt idx="4">
                  <c:v>6.7299999999999995</c:v>
                </c:pt>
                <c:pt idx="5">
                  <c:v>4.7499999999999991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Data'!$J$4:$J$9</c:f>
              <c:numCache>
                <c:formatCode>0.00</c:formatCode>
                <c:ptCount val="6"/>
                <c:pt idx="0">
                  <c:v>3.2299999999999995</c:v>
                </c:pt>
                <c:pt idx="1">
                  <c:v>4.7199999999999989</c:v>
                </c:pt>
                <c:pt idx="2">
                  <c:v>3.0200000000000005</c:v>
                </c:pt>
                <c:pt idx="3">
                  <c:v>5.1099999999999985</c:v>
                </c:pt>
                <c:pt idx="4">
                  <c:v>4.6599999999999975</c:v>
                </c:pt>
                <c:pt idx="5">
                  <c:v>4.72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Data'!$K$4:$K$9</c:f>
              <c:numCache>
                <c:formatCode>0.00</c:formatCode>
                <c:ptCount val="6"/>
                <c:pt idx="0">
                  <c:v>2.8999999999999977</c:v>
                </c:pt>
                <c:pt idx="1">
                  <c:v>2.1899999999999995</c:v>
                </c:pt>
                <c:pt idx="2">
                  <c:v>1.4800000000000004</c:v>
                </c:pt>
                <c:pt idx="3">
                  <c:v>4.3900000000000006</c:v>
                </c:pt>
                <c:pt idx="4">
                  <c:v>5.2</c:v>
                </c:pt>
                <c:pt idx="5">
                  <c:v>5.03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41408"/>
        <c:axId val="41843328"/>
      </c:lineChart>
      <c:catAx>
        <c:axId val="41841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41843328"/>
        <c:crosses val="autoZero"/>
        <c:auto val="1"/>
        <c:lblAlgn val="ctr"/>
        <c:lblOffset val="100"/>
        <c:noMultiLvlLbl val="0"/>
      </c:catAx>
      <c:valAx>
        <c:axId val="41843328"/>
        <c:scaling>
          <c:orientation val="minMax"/>
          <c:max val="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BOD in mg/L</a:t>
                </a:r>
              </a:p>
            </c:rich>
          </c:tx>
          <c:layout>
            <c:manualLayout>
              <c:xMode val="edge"/>
              <c:yMode val="edge"/>
              <c:x val="1.2620287738585563E-2"/>
              <c:y val="0.37889835070013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1841408"/>
        <c:crossesAt val="1"/>
        <c:crossBetween val="between"/>
        <c:majorUnit val="2"/>
        <c:minorUnit val="1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066595170227376"/>
          <c:y val="0.43442271328987225"/>
          <c:w val="0.15933404829772649"/>
          <c:h val="0.24304991109982246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Temparature</a:t>
            </a:r>
          </a:p>
        </c:rich>
      </c:tx>
      <c:layout>
        <c:manualLayout>
          <c:xMode val="edge"/>
          <c:yMode val="edge"/>
          <c:x val="0.35286267798131588"/>
          <c:y val="5.882228431123542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817585963537"/>
          <c:y val="0.10513767709102106"/>
          <c:w val="0.7064244816887576"/>
          <c:h val="0.73999087661470719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Data'!$AD$4:$AD$9</c:f>
              <c:numCache>
                <c:formatCode>0.00</c:formatCode>
                <c:ptCount val="6"/>
                <c:pt idx="0">
                  <c:v>16.2</c:v>
                </c:pt>
                <c:pt idx="1">
                  <c:v>17.2</c:v>
                </c:pt>
                <c:pt idx="2">
                  <c:v>15.8</c:v>
                </c:pt>
                <c:pt idx="3">
                  <c:v>11.2</c:v>
                </c:pt>
                <c:pt idx="4">
                  <c:v>11.7</c:v>
                </c:pt>
                <c:pt idx="5">
                  <c:v>9.8000000000000007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Data'!$AE$4:$AE$9</c:f>
              <c:numCache>
                <c:formatCode>0.00</c:formatCode>
                <c:ptCount val="6"/>
                <c:pt idx="0">
                  <c:v>16.399999999999999</c:v>
                </c:pt>
                <c:pt idx="1">
                  <c:v>17.2</c:v>
                </c:pt>
                <c:pt idx="2">
                  <c:v>16.5</c:v>
                </c:pt>
                <c:pt idx="3">
                  <c:v>9.5</c:v>
                </c:pt>
                <c:pt idx="4">
                  <c:v>11.4</c:v>
                </c:pt>
                <c:pt idx="5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Data'!$AF$4:$AF$9</c:f>
              <c:numCache>
                <c:formatCode>0.00</c:formatCode>
                <c:ptCount val="6"/>
                <c:pt idx="0">
                  <c:v>15.8</c:v>
                </c:pt>
                <c:pt idx="1">
                  <c:v>17</c:v>
                </c:pt>
                <c:pt idx="2">
                  <c:v>15.4</c:v>
                </c:pt>
                <c:pt idx="3">
                  <c:v>8.5</c:v>
                </c:pt>
                <c:pt idx="4">
                  <c:v>10</c:v>
                </c:pt>
                <c:pt idx="5">
                  <c:v>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57120"/>
        <c:axId val="80759040"/>
      </c:lineChart>
      <c:catAx>
        <c:axId val="8075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80759040"/>
        <c:crosses val="autoZero"/>
        <c:auto val="1"/>
        <c:lblAlgn val="ctr"/>
        <c:lblOffset val="100"/>
        <c:noMultiLvlLbl val="0"/>
      </c:catAx>
      <c:valAx>
        <c:axId val="8075904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Temparature in  </a:t>
                </a:r>
                <a:r>
                  <a:rPr lang="en-US" sz="1200" normalizeH="0" baseline="0">
                    <a:latin typeface="Times New Roman"/>
                    <a:cs typeface="Times New Roman"/>
                  </a:rPr>
                  <a:t>ºC</a:t>
                </a:r>
                <a:endParaRPr lang="en-US" sz="1200" normalizeH="0" baseline="0"/>
              </a:p>
            </c:rich>
          </c:tx>
          <c:layout>
            <c:manualLayout>
              <c:xMode val="edge"/>
              <c:yMode val="edge"/>
              <c:x val="1.2620287738585563E-2"/>
              <c:y val="0.37889835070013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80757120"/>
        <c:crossesAt val="1"/>
        <c:crossBetween val="between"/>
        <c:majorUnit val="2"/>
        <c:minorUnit val="1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Turbidity</a:t>
            </a:r>
          </a:p>
        </c:rich>
      </c:tx>
      <c:layout>
        <c:manualLayout>
          <c:xMode val="edge"/>
          <c:yMode val="edge"/>
          <c:x val="0.45576967001262247"/>
          <c:y val="1.03626914820035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817585963537"/>
          <c:y val="0.10513767709102106"/>
          <c:w val="0.7064244816887576"/>
          <c:h val="0.73999087661470719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Data'!$L$4:$L$9</c:f>
              <c:numCache>
                <c:formatCode>0.00</c:formatCode>
                <c:ptCount val="6"/>
                <c:pt idx="0">
                  <c:v>3.84</c:v>
                </c:pt>
                <c:pt idx="1">
                  <c:v>2.8699999999999997</c:v>
                </c:pt>
                <c:pt idx="2">
                  <c:v>2.7600000000000002</c:v>
                </c:pt>
                <c:pt idx="3">
                  <c:v>1.1000000000000001</c:v>
                </c:pt>
                <c:pt idx="4">
                  <c:v>0.69000000000000061</c:v>
                </c:pt>
                <c:pt idx="5">
                  <c:v>2.23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Data'!$M$4:$M$9</c:f>
              <c:numCache>
                <c:formatCode>0.00</c:formatCode>
                <c:ptCount val="6"/>
                <c:pt idx="0">
                  <c:v>2.86</c:v>
                </c:pt>
                <c:pt idx="1">
                  <c:v>1.31</c:v>
                </c:pt>
                <c:pt idx="2">
                  <c:v>7.98</c:v>
                </c:pt>
                <c:pt idx="3">
                  <c:v>1.45</c:v>
                </c:pt>
                <c:pt idx="4">
                  <c:v>1.02</c:v>
                </c:pt>
                <c:pt idx="5">
                  <c:v>2.54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Data'!$N$4:$N$9</c:f>
              <c:numCache>
                <c:formatCode>0.00</c:formatCode>
                <c:ptCount val="6"/>
                <c:pt idx="0">
                  <c:v>3.8299999999999987</c:v>
                </c:pt>
                <c:pt idx="1">
                  <c:v>2.9499999999999997</c:v>
                </c:pt>
                <c:pt idx="2">
                  <c:v>30.7</c:v>
                </c:pt>
                <c:pt idx="3">
                  <c:v>4.55</c:v>
                </c:pt>
                <c:pt idx="4">
                  <c:v>0.98</c:v>
                </c:pt>
                <c:pt idx="5">
                  <c:v>1.22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37216"/>
        <c:axId val="83739392"/>
      </c:lineChart>
      <c:catAx>
        <c:axId val="83737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83739392"/>
        <c:crosses val="autoZero"/>
        <c:auto val="1"/>
        <c:lblAlgn val="ctr"/>
        <c:lblOffset val="100"/>
        <c:noMultiLvlLbl val="0"/>
      </c:catAx>
      <c:valAx>
        <c:axId val="83739392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Turbidity in NTU</a:t>
                </a:r>
              </a:p>
            </c:rich>
          </c:tx>
          <c:layout>
            <c:manualLayout>
              <c:xMode val="edge"/>
              <c:yMode val="edge"/>
              <c:x val="1.2620287738585563E-2"/>
              <c:y val="0.37889835070013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83737216"/>
        <c:crossesAt val="1"/>
        <c:crossBetween val="between"/>
        <c:majorUnit val="5"/>
        <c:minorUnit val="1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Suspended Sediments</a:t>
            </a:r>
          </a:p>
        </c:rich>
      </c:tx>
      <c:layout>
        <c:manualLayout>
          <c:xMode val="edge"/>
          <c:yMode val="edge"/>
          <c:x val="0.21850825813993699"/>
          <c:y val="1.03626914820035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817585963537"/>
          <c:y val="0.10513767709102106"/>
          <c:w val="0.68616989282589747"/>
          <c:h val="0.73999087661470786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Data'!$O$4:$O$9</c:f>
              <c:numCache>
                <c:formatCode>0.00</c:formatCode>
                <c:ptCount val="6"/>
                <c:pt idx="0">
                  <c:v>7.5000000000000062</c:v>
                </c:pt>
                <c:pt idx="1">
                  <c:v>6.8333333333333321</c:v>
                </c:pt>
                <c:pt idx="2">
                  <c:v>1.8333333333333164</c:v>
                </c:pt>
                <c:pt idx="3">
                  <c:v>3.8333333333333273</c:v>
                </c:pt>
                <c:pt idx="4">
                  <c:v>2.3333333333333077</c:v>
                </c:pt>
                <c:pt idx="5">
                  <c:v>8.1666666666667069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Data'!$P$4:$P$9</c:f>
              <c:numCache>
                <c:formatCode>0.00</c:formatCode>
                <c:ptCount val="6"/>
                <c:pt idx="0">
                  <c:v>19.833333333333279</c:v>
                </c:pt>
                <c:pt idx="1">
                  <c:v>1.8333333333333164</c:v>
                </c:pt>
                <c:pt idx="2">
                  <c:v>5.6666666666666385</c:v>
                </c:pt>
                <c:pt idx="3">
                  <c:v>1.3333333333333253</c:v>
                </c:pt>
                <c:pt idx="4">
                  <c:v>14.83333333333332</c:v>
                </c:pt>
                <c:pt idx="5">
                  <c:v>21.16666666666665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Data'!$Q$4:$Q$9</c:f>
              <c:numCache>
                <c:formatCode>0.00</c:formatCode>
                <c:ptCount val="6"/>
                <c:pt idx="0">
                  <c:v>11.000000000000037</c:v>
                </c:pt>
                <c:pt idx="1">
                  <c:v>4.6666666666666625</c:v>
                </c:pt>
                <c:pt idx="2">
                  <c:v>4.3333333333333277</c:v>
                </c:pt>
                <c:pt idx="3">
                  <c:v>3.5000000000000302</c:v>
                </c:pt>
                <c:pt idx="4">
                  <c:v>1.3333333333333253</c:v>
                </c:pt>
                <c:pt idx="5">
                  <c:v>7.1666666666666625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016"/>
        <c:axId val="41964288"/>
      </c:lineChart>
      <c:catAx>
        <c:axId val="41958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41964288"/>
        <c:crosses val="autoZero"/>
        <c:auto val="1"/>
        <c:lblAlgn val="ctr"/>
        <c:lblOffset val="100"/>
        <c:noMultiLvlLbl val="0"/>
      </c:catAx>
      <c:valAx>
        <c:axId val="41964288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TSS in mg/L</a:t>
                </a:r>
              </a:p>
            </c:rich>
          </c:tx>
          <c:layout>
            <c:manualLayout>
              <c:xMode val="edge"/>
              <c:yMode val="edge"/>
              <c:x val="1.2620287738585563E-2"/>
              <c:y val="0.37889835070013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1958016"/>
        <c:crossesAt val="1"/>
        <c:crossBetween val="between"/>
        <c:majorUnit val="5"/>
        <c:minorUnit val="1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2828402960046654"/>
          <c:y val="0.38065927242965647"/>
          <c:w val="0.15435485928842241"/>
          <c:h val="0.24304991109982246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Dissolved Solids</a:t>
            </a:r>
          </a:p>
        </c:rich>
      </c:tx>
      <c:layout>
        <c:manualLayout>
          <c:xMode val="edge"/>
          <c:yMode val="edge"/>
          <c:x val="0.23365260342623922"/>
          <c:y val="1.03626914820035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86883019830875"/>
          <c:y val="0.10513767709102106"/>
          <c:w val="0.70063748541849025"/>
          <c:h val="0.73999087661470653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Data'!$C$4:$C$9</c:f>
              <c:numCache>
                <c:formatCode>0</c:formatCode>
                <c:ptCount val="6"/>
                <c:pt idx="0">
                  <c:v>782</c:v>
                </c:pt>
                <c:pt idx="1">
                  <c:v>352</c:v>
                </c:pt>
                <c:pt idx="2">
                  <c:v>372</c:v>
                </c:pt>
                <c:pt idx="3">
                  <c:v>615</c:v>
                </c:pt>
                <c:pt idx="4">
                  <c:v>495</c:v>
                </c:pt>
                <c:pt idx="5">
                  <c:v>418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Data'!$D$4:$D$9</c:f>
              <c:numCache>
                <c:formatCode>0</c:formatCode>
                <c:ptCount val="6"/>
                <c:pt idx="0">
                  <c:v>370</c:v>
                </c:pt>
                <c:pt idx="1">
                  <c:v>345</c:v>
                </c:pt>
                <c:pt idx="2">
                  <c:v>339</c:v>
                </c:pt>
                <c:pt idx="3">
                  <c:v>375</c:v>
                </c:pt>
                <c:pt idx="4">
                  <c:v>358</c:v>
                </c:pt>
                <c:pt idx="5">
                  <c:v>356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Data'!$E$4:$E$9</c:f>
              <c:numCache>
                <c:formatCode>0</c:formatCode>
                <c:ptCount val="6"/>
                <c:pt idx="0">
                  <c:v>748</c:v>
                </c:pt>
                <c:pt idx="1">
                  <c:v>345</c:v>
                </c:pt>
                <c:pt idx="2">
                  <c:v>370</c:v>
                </c:pt>
                <c:pt idx="3">
                  <c:v>376</c:v>
                </c:pt>
                <c:pt idx="4">
                  <c:v>360</c:v>
                </c:pt>
                <c:pt idx="5">
                  <c:v>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85696"/>
        <c:axId val="42287872"/>
      </c:lineChart>
      <c:catAx>
        <c:axId val="4228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42287872"/>
        <c:crosses val="autoZero"/>
        <c:auto val="1"/>
        <c:lblAlgn val="ctr"/>
        <c:lblOffset val="100"/>
        <c:noMultiLvlLbl val="0"/>
      </c:catAx>
      <c:valAx>
        <c:axId val="42287872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TDS in mg/L</a:t>
                </a:r>
              </a:p>
            </c:rich>
          </c:tx>
          <c:layout>
            <c:manualLayout>
              <c:xMode val="edge"/>
              <c:yMode val="edge"/>
              <c:x val="1.2620287738585563E-2"/>
              <c:y val="0.3788983507001344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2285696"/>
        <c:crossesAt val="1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275162219306055"/>
          <c:y val="0.43442271328987225"/>
          <c:w val="0.15435485928842241"/>
          <c:h val="0.24304991109982246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Nitrate</a:t>
            </a:r>
          </a:p>
        </c:rich>
      </c:tx>
      <c:layout>
        <c:manualLayout>
          <c:xMode val="edge"/>
          <c:yMode val="edge"/>
          <c:x val="0.39266822893241865"/>
          <c:y val="1.03626914820035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817585963537"/>
          <c:y val="0.10513767709102106"/>
          <c:w val="0.7064244816887576"/>
          <c:h val="0.73999087661471052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Data'!$X$4:$X$9</c:f>
              <c:numCache>
                <c:formatCode>0.00</c:formatCode>
                <c:ptCount val="6"/>
                <c:pt idx="0">
                  <c:v>11.5998</c:v>
                </c:pt>
                <c:pt idx="1">
                  <c:v>1.9305000000000001</c:v>
                </c:pt>
                <c:pt idx="2">
                  <c:v>1.216</c:v>
                </c:pt>
                <c:pt idx="3">
                  <c:v>9.6615000000000002</c:v>
                </c:pt>
                <c:pt idx="4">
                  <c:v>6.6975999999999898</c:v>
                </c:pt>
                <c:pt idx="5">
                  <c:v>4.3036000000000003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Data'!$Y$4:$Y$9</c:f>
              <c:numCache>
                <c:formatCode>0.00</c:formatCode>
                <c:ptCount val="6"/>
                <c:pt idx="0">
                  <c:v>16.7332</c:v>
                </c:pt>
                <c:pt idx="1">
                  <c:v>15.511299999999999</c:v>
                </c:pt>
                <c:pt idx="2">
                  <c:v>10.5229</c:v>
                </c:pt>
                <c:pt idx="3">
                  <c:v>22.888999999999989</c:v>
                </c:pt>
                <c:pt idx="4">
                  <c:v>18.204699999999956</c:v>
                </c:pt>
                <c:pt idx="5">
                  <c:v>18.5747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Data'!$Z$4:$Z$9</c:f>
              <c:numCache>
                <c:formatCode>0.00</c:formatCode>
                <c:ptCount val="6"/>
                <c:pt idx="0">
                  <c:v>28.592399999999955</c:v>
                </c:pt>
                <c:pt idx="1">
                  <c:v>1.2323999999999975</c:v>
                </c:pt>
                <c:pt idx="2">
                  <c:v>1.5813999999999973</c:v>
                </c:pt>
                <c:pt idx="3">
                  <c:v>22.988399999999917</c:v>
                </c:pt>
                <c:pt idx="4">
                  <c:v>18.4741</c:v>
                </c:pt>
                <c:pt idx="5">
                  <c:v>19.049699999999955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13440"/>
        <c:axId val="42015360"/>
      </c:lineChart>
      <c:catAx>
        <c:axId val="42013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42015360"/>
        <c:crosses val="autoZero"/>
        <c:auto val="1"/>
        <c:lblAlgn val="ctr"/>
        <c:lblOffset val="100"/>
        <c:noMultiLvlLbl val="0"/>
      </c:catAx>
      <c:valAx>
        <c:axId val="42015360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Nitrate in mg/L</a:t>
                </a:r>
              </a:p>
            </c:rich>
          </c:tx>
          <c:layout>
            <c:manualLayout>
              <c:xMode val="edge"/>
              <c:yMode val="edge"/>
              <c:x val="1.2620287738585563E-2"/>
              <c:y val="0.37889835070013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2013440"/>
        <c:crossesAt val="1"/>
        <c:crossBetween val="between"/>
        <c:majorUnit val="5"/>
        <c:minorUnit val="1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236099476927051"/>
          <c:y val="0.46265706148433572"/>
          <c:w val="0.15763900523072921"/>
          <c:h val="0.16030951583179764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effectLst/>
              </a:defRPr>
            </a:pPr>
            <a:r>
              <a:rPr lang="en-US" sz="1800" b="1" i="0" u="none" strike="noStrike" baseline="0">
                <a:effectLst/>
              </a:rPr>
              <a:t>Escherichia</a:t>
            </a:r>
            <a:r>
              <a:rPr lang="en-US">
                <a:effectLst/>
              </a:rPr>
              <a:t>-Coli</a:t>
            </a:r>
          </a:p>
        </c:rich>
      </c:tx>
      <c:layout>
        <c:manualLayout>
          <c:xMode val="edge"/>
          <c:yMode val="edge"/>
          <c:x val="0.32236416411490276"/>
          <c:y val="1.401941692772274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817585963537"/>
          <c:y val="0.10513767709102106"/>
          <c:w val="0.7064244816887576"/>
          <c:h val="0.73999087661470986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Data'!$R$4:$R$9</c:f>
              <c:numCache>
                <c:formatCode>0</c:formatCode>
                <c:ptCount val="6"/>
                <c:pt idx="0">
                  <c:v>160</c:v>
                </c:pt>
                <c:pt idx="1">
                  <c:v>160</c:v>
                </c:pt>
                <c:pt idx="2">
                  <c:v>140</c:v>
                </c:pt>
                <c:pt idx="3">
                  <c:v>720</c:v>
                </c:pt>
                <c:pt idx="4">
                  <c:v>120</c:v>
                </c:pt>
                <c:pt idx="5">
                  <c:v>960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Data'!$S$4:$S$9</c:f>
              <c:numCache>
                <c:formatCode>0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200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Data'!$T$4:$T$9</c:f>
              <c:numCache>
                <c:formatCode>0</c:formatCode>
                <c:ptCount val="6"/>
                <c:pt idx="0">
                  <c:v>140</c:v>
                </c:pt>
                <c:pt idx="1">
                  <c:v>120</c:v>
                </c:pt>
                <c:pt idx="2">
                  <c:v>140</c:v>
                </c:pt>
                <c:pt idx="3">
                  <c:v>60</c:v>
                </c:pt>
                <c:pt idx="4">
                  <c:v>60</c:v>
                </c:pt>
                <c:pt idx="5">
                  <c:v>180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54400"/>
        <c:axId val="42056320"/>
      </c:lineChart>
      <c:catAx>
        <c:axId val="42054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42056320"/>
        <c:crosses val="autoZero"/>
        <c:auto val="1"/>
        <c:lblAlgn val="ctr"/>
        <c:lblOffset val="100"/>
        <c:noMultiLvlLbl val="0"/>
      </c:catAx>
      <c:valAx>
        <c:axId val="42056320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E-Coli in cfu/100ml</a:t>
                </a:r>
              </a:p>
            </c:rich>
          </c:tx>
          <c:layout>
            <c:manualLayout>
              <c:xMode val="edge"/>
              <c:yMode val="edge"/>
              <c:x val="0"/>
              <c:y val="0.32363065654027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2054400"/>
        <c:crossesAt val="1"/>
        <c:crossBetween val="between"/>
        <c:majorUnit val="100"/>
        <c:minorUnit val="2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169947506561715"/>
          <c:y val="0.46113192504162775"/>
          <c:w val="0.15830052493438318"/>
          <c:h val="0.26335619337905408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Biochemical Oxygen Demand</a:t>
            </a:r>
          </a:p>
        </c:rich>
      </c:tx>
      <c:layout>
        <c:manualLayout>
          <c:xMode val="edge"/>
          <c:yMode val="edge"/>
          <c:x val="0.17362774314669024"/>
          <c:y val="1.401941692772271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817585963537"/>
          <c:y val="0.10513767709102106"/>
          <c:w val="0.7064244816887576"/>
          <c:h val="0.73999087661470919"/>
        </c:manualLayout>
      </c:layout>
      <c:lineChart>
        <c:grouping val="standard"/>
        <c:varyColors val="0"/>
        <c:ser>
          <c:idx val="0"/>
          <c:order val="0"/>
          <c:tx>
            <c:v>Site-1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Data'!$I$4:$I$9</c:f>
              <c:numCache>
                <c:formatCode>0.00</c:formatCode>
                <c:ptCount val="6"/>
                <c:pt idx="0">
                  <c:v>2.67</c:v>
                </c:pt>
                <c:pt idx="1">
                  <c:v>1.1799999999999964</c:v>
                </c:pt>
                <c:pt idx="2">
                  <c:v>1.089999999999997</c:v>
                </c:pt>
                <c:pt idx="3">
                  <c:v>5.5099999999999989</c:v>
                </c:pt>
                <c:pt idx="4">
                  <c:v>6.7299999999999995</c:v>
                </c:pt>
                <c:pt idx="5">
                  <c:v>4.7499999999999991</c:v>
                </c:pt>
              </c:numCache>
            </c:numRef>
          </c:val>
          <c:smooth val="0"/>
        </c:ser>
        <c:ser>
          <c:idx val="1"/>
          <c:order val="1"/>
          <c:tx>
            <c:v>Site-2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Data'!$J$4:$J$9</c:f>
              <c:numCache>
                <c:formatCode>0.00</c:formatCode>
                <c:ptCount val="6"/>
                <c:pt idx="0">
                  <c:v>3.2299999999999995</c:v>
                </c:pt>
                <c:pt idx="1">
                  <c:v>4.7199999999999989</c:v>
                </c:pt>
                <c:pt idx="2">
                  <c:v>3.0200000000000005</c:v>
                </c:pt>
                <c:pt idx="3">
                  <c:v>5.1099999999999985</c:v>
                </c:pt>
                <c:pt idx="4">
                  <c:v>4.6599999999999975</c:v>
                </c:pt>
                <c:pt idx="5">
                  <c:v>4.72</c:v>
                </c:pt>
              </c:numCache>
            </c:numRef>
          </c:val>
          <c:smooth val="0"/>
        </c:ser>
        <c:ser>
          <c:idx val="2"/>
          <c:order val="2"/>
          <c:tx>
            <c:v>Site-3</c:v>
          </c:tx>
          <c:cat>
            <c:strRef>
              <c:f>'Chart Data'!$B$4:$B$9</c:f>
              <c:strCache>
                <c:ptCount val="6"/>
                <c:pt idx="0">
                  <c:v>Week-1</c:v>
                </c:pt>
                <c:pt idx="1">
                  <c:v>Week-2</c:v>
                </c:pt>
                <c:pt idx="2">
                  <c:v>Week-3</c:v>
                </c:pt>
                <c:pt idx="3">
                  <c:v>Week-4</c:v>
                </c:pt>
                <c:pt idx="4">
                  <c:v>Week-5</c:v>
                </c:pt>
                <c:pt idx="5">
                  <c:v>Week-6</c:v>
                </c:pt>
              </c:strCache>
            </c:strRef>
          </c:cat>
          <c:val>
            <c:numRef>
              <c:f>'Chart Data'!$K$4:$K$9</c:f>
              <c:numCache>
                <c:formatCode>0.00</c:formatCode>
                <c:ptCount val="6"/>
                <c:pt idx="0">
                  <c:v>2.8999999999999977</c:v>
                </c:pt>
                <c:pt idx="1">
                  <c:v>2.1899999999999995</c:v>
                </c:pt>
                <c:pt idx="2">
                  <c:v>1.4800000000000004</c:v>
                </c:pt>
                <c:pt idx="3">
                  <c:v>4.3900000000000006</c:v>
                </c:pt>
                <c:pt idx="4">
                  <c:v>5.2</c:v>
                </c:pt>
                <c:pt idx="5">
                  <c:v>5.03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18240"/>
        <c:axId val="42220160"/>
      </c:lineChart>
      <c:catAx>
        <c:axId val="4221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Septembe-November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</c:spPr>
        <c:crossAx val="42220160"/>
        <c:crosses val="autoZero"/>
        <c:auto val="1"/>
        <c:lblAlgn val="ctr"/>
        <c:lblOffset val="100"/>
        <c:noMultiLvlLbl val="0"/>
      </c:catAx>
      <c:valAx>
        <c:axId val="42220160"/>
        <c:scaling>
          <c:orientation val="minMax"/>
          <c:max val="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normalizeH="0" baseline="0"/>
                </a:pPr>
                <a:r>
                  <a:rPr lang="en-US" sz="1200" normalizeH="0" baseline="0"/>
                  <a:t>BOD in mg/L</a:t>
                </a:r>
              </a:p>
            </c:rich>
          </c:tx>
          <c:layout>
            <c:manualLayout>
              <c:xMode val="edge"/>
              <c:yMode val="edge"/>
              <c:x val="1.2620287738585563E-2"/>
              <c:y val="0.37889835070013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42218240"/>
        <c:crossesAt val="1"/>
        <c:crossBetween val="between"/>
        <c:majorUnit val="2"/>
        <c:minorUnit val="1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066595170227376"/>
          <c:y val="0.43442271328987303"/>
          <c:w val="0.15933404829772668"/>
          <c:h val="0.24304991109982263"/>
        </c:manualLayout>
      </c:layout>
      <c:overlay val="0"/>
    </c:legend>
    <c:plotVisOnly val="1"/>
    <c:dispBlanksAs val="gap"/>
    <c:showDLblsOverMax val="0"/>
  </c:chart>
  <c:spPr>
    <a:ln w="25400" cap="rnd">
      <a:solidFill>
        <a:sysClr val="windowText" lastClr="000000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0.56164</cdr:x>
      <cdr:y>0.63889</cdr:y>
    </cdr:from>
    <cdr:to>
      <cdr:x>0.73516</cdr:x>
      <cdr:y>0.75288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86267" y="3505206"/>
          <a:ext cx="1447832" cy="62539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800" b="1" dirty="0"/>
            <a:t>Medium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41C621-C9AC-4C3D-9240-F34A0F62952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98BDC5-02F5-46BE-B542-585EDA013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3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53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45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11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1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7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4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BDC5-02F5-46BE-B542-585EDA013A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1A4B-1F7F-4FD0-BD02-B77505B16847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53FD-28C8-466D-AC74-3570A6FA6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17.jpe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143000"/>
            <a:ext cx="8763000" cy="2590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 Quality of Black Hawk Creek and an Agricultural Run-Off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181600"/>
            <a:ext cx="6172200" cy="762000"/>
          </a:xfrm>
        </p:spPr>
        <p:txBody>
          <a:bodyPr>
            <a:no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Chris Britt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Aminul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Haque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419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GROUP-02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4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94340"/>
            <a:ext cx="4480560" cy="3360420"/>
          </a:xfrm>
          <a:prstGeom prst="rect">
            <a:avLst/>
          </a:prstGeom>
        </p:spPr>
      </p:pic>
      <p:pic>
        <p:nvPicPr>
          <p:cNvPr id="7" name="Picture 6" descr="DSC04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0064" y="1594340"/>
            <a:ext cx="4480560" cy="33604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Lab Methods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Water Quality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" y="962890"/>
          <a:ext cx="438912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962890"/>
          <a:ext cx="438912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82880" y="3840480"/>
          <a:ext cx="493776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3" descr="J:\Hydro Project\DSC044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0386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3600" y="3840480"/>
          <a:ext cx="493776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663440" y="962890"/>
          <a:ext cx="438912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82880" y="962890"/>
          <a:ext cx="438912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Water Quality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Water Quality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03910" y="914400"/>
          <a:ext cx="438912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599710" y="914400"/>
          <a:ext cx="438912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77684974"/>
              </p:ext>
            </p:extLst>
          </p:nvPr>
        </p:nvGraphicFramePr>
        <p:xfrm>
          <a:off x="182880" y="3840480"/>
          <a:ext cx="493776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3" descr="J:\Hydro Project\DSC044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0386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36758"/>
              </p:ext>
            </p:extLst>
          </p:nvPr>
        </p:nvGraphicFramePr>
        <p:xfrm>
          <a:off x="76200" y="936172"/>
          <a:ext cx="438912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Water Quality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89314830"/>
              </p:ext>
            </p:extLst>
          </p:nvPr>
        </p:nvGraphicFramePr>
        <p:xfrm>
          <a:off x="182880" y="3866606"/>
          <a:ext cx="493776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3" descr="J:\Hydro Project\DSC04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038600"/>
            <a:ext cx="3200400" cy="2400300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73584553"/>
              </p:ext>
            </p:extLst>
          </p:nvPr>
        </p:nvGraphicFramePr>
        <p:xfrm>
          <a:off x="4572000" y="914400"/>
          <a:ext cx="438912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Water Quality Index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5301" y="1143000"/>
            <a:ext cx="8343899" cy="5486400"/>
            <a:chOff x="0" y="0"/>
            <a:chExt cx="5111776" cy="3676651"/>
          </a:xfrm>
          <a:solidFill>
            <a:schemeClr val="accent6">
              <a:lumMod val="40000"/>
              <a:lumOff val="60000"/>
            </a:schemeClr>
          </a:solidFill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8734601"/>
                </p:ext>
              </p:extLst>
            </p:nvPr>
          </p:nvGraphicFramePr>
          <p:xfrm>
            <a:off x="0" y="0"/>
            <a:ext cx="5111776" cy="36766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4"/>
            <p:cNvSpPr txBox="1"/>
            <p:nvPr/>
          </p:nvSpPr>
          <p:spPr>
            <a:xfrm>
              <a:off x="1552575" y="485775"/>
              <a:ext cx="1038325" cy="352425"/>
            </a:xfrm>
            <a:prstGeom prst="rect">
              <a:avLst/>
            </a:pr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/>
                <a:t>Excellent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11046" y="1123421"/>
              <a:ext cx="606878" cy="352425"/>
            </a:xfrm>
            <a:prstGeom prst="rect">
              <a:avLst/>
            </a:pr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/>
                <a:t>Good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Contribution of Ag. Run-off</a:t>
            </a:r>
            <a:endParaRPr lang="en-US" sz="5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 anchorCtr="0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BOD concentration increases after rain.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High E-coli concentration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High TDS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Chloride and Sulfate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anchor="t" anchorCtr="1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Conclusion</a:t>
            </a:r>
            <a:b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Dissolved Oxygen Concentration is good for Aquatic life.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BOD increases after rain.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TSS varies over time.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High E-coli concentration due to rain and construction work.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Agricultural run-off contributes chloride and Sulfate.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Overall WQI is Good.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152936"/>
            <a:ext cx="2438400" cy="62478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Study Area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Study Are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886" y="1310640"/>
            <a:ext cx="9062228" cy="539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Site Description 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 descr="Hydro_Proje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" y="1240195"/>
            <a:ext cx="9052560" cy="5389205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4301699" y="35469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Black Hawk Creek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272497">
            <a:off x="1218565" y="3172641"/>
            <a:ext cx="279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Agricultural Run-off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2514600" cy="609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Continued…..</a:t>
            </a:r>
            <a:endParaRPr kumimoji="0" 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J:\Hydro Project\DSC04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9404"/>
            <a:ext cx="8412480" cy="630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2514600" cy="609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Continued…..</a:t>
            </a:r>
            <a:endParaRPr kumimoji="0" 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J:\Hydro Project\DSC04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" y="486508"/>
            <a:ext cx="8412480" cy="630936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582881" y="2688652"/>
            <a:ext cx="3358012" cy="3204916"/>
            <a:chOff x="4582881" y="2688652"/>
            <a:chExt cx="3358012" cy="3204916"/>
          </a:xfrm>
        </p:grpSpPr>
        <p:sp>
          <p:nvSpPr>
            <p:cNvPr id="6" name="Up Arrow 5"/>
            <p:cNvSpPr/>
            <p:nvPr/>
          </p:nvSpPr>
          <p:spPr>
            <a:xfrm rot="18883987">
              <a:off x="5555536" y="2534012"/>
              <a:ext cx="1412701" cy="3358012"/>
            </a:xfrm>
            <a:prstGeom prst="upArrow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733927">
              <a:off x="4735796" y="3998722"/>
              <a:ext cx="32049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Black Hawk Creek</a:t>
              </a:r>
              <a:endPara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7718290">
            <a:off x="447080" y="3701040"/>
            <a:ext cx="3522054" cy="1412701"/>
            <a:chOff x="4442594" y="3448941"/>
            <a:chExt cx="3522054" cy="1412701"/>
          </a:xfrm>
        </p:grpSpPr>
        <p:sp>
          <p:nvSpPr>
            <p:cNvPr id="10" name="Up Arrow 9"/>
            <p:cNvSpPr/>
            <p:nvPr/>
          </p:nvSpPr>
          <p:spPr>
            <a:xfrm rot="18883987">
              <a:off x="5497270" y="2394265"/>
              <a:ext cx="1412701" cy="3522054"/>
            </a:xfrm>
            <a:prstGeom prst="upArrow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3497842">
              <a:off x="4607159" y="3929996"/>
              <a:ext cx="33277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Agricultural Run-off</a:t>
              </a:r>
              <a:endParaRPr lang="en-US" sz="3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Objectives 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5715000" cy="68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Conduct Group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roject</a:t>
            </a:r>
          </a:p>
          <a:p>
            <a:pPr>
              <a:buNone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286001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Water Quality Analysis of Black Hawk Creek</a:t>
            </a:r>
            <a:endParaRPr kumimoji="0" lang="en-US" sz="32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895601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Variation of Water Quality Over Time</a:t>
            </a:r>
            <a:endParaRPr kumimoji="0" lang="en-US" sz="32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505201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Contribution of Agricultural Run-off into Black Hawk Creek</a:t>
            </a:r>
            <a:endParaRPr kumimoji="0" lang="en-US" sz="32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Determination of Water Quality Index (WQI)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Field Methods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4" descr="http://www.aghydroponics.com/v/vspfiles/photos/PHMETER-716825-2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2381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1.gstatic.com/images?q=tbn:ANd9GcTN4gAdsUFFZBxDa1WXcC9J9cIqTr3XF8nSzmzAdKTZP-ptMIJ_O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27188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buzzillions.com/images_products/05/62/extech-exstik-ii-dissolved-oxygen-meter_214976_1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194310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990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Instrument Used in Field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DO me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1799696"/>
            <a:ext cx="3151925" cy="239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Field Methods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Site Measurement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DSC04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068" y="1905000"/>
            <a:ext cx="4480560" cy="3360420"/>
          </a:xfrm>
          <a:prstGeom prst="rect">
            <a:avLst/>
          </a:prstGeom>
        </p:spPr>
      </p:pic>
      <p:pic>
        <p:nvPicPr>
          <p:cNvPr id="6" name="Picture 5" descr="DSC04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04" y="1905000"/>
            <a:ext cx="4480560" cy="336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Lab Methods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DSC04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914400"/>
            <a:ext cx="4114800" cy="3086100"/>
          </a:xfrm>
          <a:prstGeom prst="rect">
            <a:avLst/>
          </a:prstGeom>
        </p:spPr>
      </p:pic>
      <p:pic>
        <p:nvPicPr>
          <p:cNvPr id="5" name="Picture 4" descr="DSC04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914400"/>
            <a:ext cx="4114800" cy="3086100"/>
          </a:xfrm>
          <a:prstGeom prst="rect">
            <a:avLst/>
          </a:prstGeom>
        </p:spPr>
      </p:pic>
      <p:pic>
        <p:nvPicPr>
          <p:cNvPr id="6" name="Picture 5" descr="Picture 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134728"/>
            <a:ext cx="3297049" cy="2667000"/>
          </a:xfrm>
          <a:prstGeom prst="rect">
            <a:avLst/>
          </a:prstGeom>
        </p:spPr>
      </p:pic>
      <p:pic>
        <p:nvPicPr>
          <p:cNvPr id="7" name="Picture 6" descr="Picture 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114800"/>
            <a:ext cx="3505200" cy="257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256</Words>
  <Application>Microsoft Office PowerPoint</Application>
  <PresentationFormat>On-screen Show (4:3)</PresentationFormat>
  <Paragraphs>100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Water Quality of Black Hawk Creek and an Agricultural Run-Off </vt:lpstr>
      <vt:lpstr>Study Area</vt:lpstr>
      <vt:lpstr>Site Description </vt:lpstr>
      <vt:lpstr>PowerPoint Presentation</vt:lpstr>
      <vt:lpstr>PowerPoint Presentation</vt:lpstr>
      <vt:lpstr>Objectives </vt:lpstr>
      <vt:lpstr>Field Methods</vt:lpstr>
      <vt:lpstr>Field Methods</vt:lpstr>
      <vt:lpstr>Lab Methods</vt:lpstr>
      <vt:lpstr>Lab Methods</vt:lpstr>
      <vt:lpstr>Water Quality</vt:lpstr>
      <vt:lpstr>Water Quality</vt:lpstr>
      <vt:lpstr>Water Quality</vt:lpstr>
      <vt:lpstr>Water Quality</vt:lpstr>
      <vt:lpstr>Water Quality Index</vt:lpstr>
      <vt:lpstr>Contribution of Ag. Run-off</vt:lpstr>
      <vt:lpstr>Conclusion      </vt:lpstr>
      <vt:lpstr>PowerPoint Presentation</vt:lpstr>
    </vt:vector>
  </TitlesOfParts>
  <Company>College of Natural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of Black Hawk Creek an a </dc:title>
  <dc:creator>brittcab</dc:creator>
  <cp:lastModifiedBy>Md Aminul Haque</cp:lastModifiedBy>
  <cp:revision>141</cp:revision>
  <cp:lastPrinted>2011-11-30T18:19:19Z</cp:lastPrinted>
  <dcterms:created xsi:type="dcterms:W3CDTF">2011-11-18T18:38:01Z</dcterms:created>
  <dcterms:modified xsi:type="dcterms:W3CDTF">2011-12-14T18:46:53Z</dcterms:modified>
</cp:coreProperties>
</file>